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026" y="204"/>
      </p:cViewPr>
      <p:guideLst>
        <p:guide orient="horz" pos="2160"/>
        <p:guide pos="312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39"/>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11/23/2022</a:t>
            </a:fld>
            <a:endParaRPr lang="en-US"/>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36850" y="152400"/>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551094" y="187036"/>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705600" y="187036"/>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Users\HAKEMIAT_MAHMODI\Desktop\New folder (2)\دیابت-دست-دست-ها-300x233.jpg"/>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733098" y="4800600"/>
            <a:ext cx="2113470" cy="1641462"/>
          </a:xfrm>
          <a:prstGeom prst="rect">
            <a:avLst/>
          </a:prstGeom>
          <a:noFill/>
          <a:extLst>
            <a:ext uri="{909E8E84-426E-40DD-AFC4-6F175D3DCCD1}">
              <a14:hiddenFill xmlns:a14="http://schemas.microsoft.com/office/drawing/2010/main">
                <a:solidFill>
                  <a:srgbClr val="FFFFFF"/>
                </a:solidFill>
              </a14:hiddenFill>
            </a:ext>
          </a:extLst>
        </p:spPr>
      </p:pic>
      <p:sp>
        <p:nvSpPr>
          <p:cNvPr id="11" name="Oval 10"/>
          <p:cNvSpPr/>
          <p:nvPr/>
        </p:nvSpPr>
        <p:spPr>
          <a:xfrm>
            <a:off x="1524000" y="4648200"/>
            <a:ext cx="5334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7" name="Picture 3" descr="C:\Users\HAKEMIAT_MAHMODI\Desktop\New folder (2)\1035079_39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4114" y="1782733"/>
            <a:ext cx="2277090" cy="2229151"/>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1252969" y="187036"/>
            <a:ext cx="1143000" cy="230832"/>
          </a:xfrm>
          <a:prstGeom prst="rect">
            <a:avLst/>
          </a:prstGeom>
          <a:noFill/>
        </p:spPr>
        <p:txBody>
          <a:bodyPr wrap="square" rtlCol="0">
            <a:spAutoFit/>
          </a:bodyPr>
          <a:lstStyle/>
          <a:p>
            <a:pPr algn="ctr"/>
            <a:r>
              <a:rPr lang="fa-IR" sz="900" dirty="0" smtClean="0">
                <a:cs typeface="B Titr" pitchFamily="2" charset="-78"/>
              </a:rPr>
              <a:t>بسمه تعالی</a:t>
            </a:r>
            <a:endParaRPr lang="en-US" sz="900" dirty="0">
              <a:cs typeface="B Titr" pitchFamily="2" charset="-78"/>
            </a:endParaRPr>
          </a:p>
        </p:txBody>
      </p:sp>
      <p:sp>
        <p:nvSpPr>
          <p:cNvPr id="13" name="TextBox 12"/>
          <p:cNvSpPr txBox="1"/>
          <p:nvPr/>
        </p:nvSpPr>
        <p:spPr>
          <a:xfrm>
            <a:off x="699779" y="445439"/>
            <a:ext cx="2249380" cy="1323439"/>
          </a:xfrm>
          <a:prstGeom prst="rect">
            <a:avLst/>
          </a:prstGeom>
          <a:noFill/>
        </p:spPr>
        <p:txBody>
          <a:bodyPr wrap="square" rtlCol="0">
            <a:spAutoFit/>
          </a:bodyPr>
          <a:lstStyle/>
          <a:p>
            <a:pPr algn="ctr"/>
            <a:r>
              <a:rPr lang="fa-IR" dirty="0" smtClean="0">
                <a:latin typeface="IranNastaliq" pitchFamily="18" charset="0"/>
                <a:cs typeface="IranNastaliq" pitchFamily="18" charset="0"/>
              </a:rPr>
              <a:t>توصیه های تغذیه ای در بیماران</a:t>
            </a:r>
            <a:endParaRPr lang="en-US" dirty="0" smtClean="0">
              <a:latin typeface="IranNastaliq" pitchFamily="18" charset="0"/>
              <a:cs typeface="IranNastaliq" pitchFamily="18" charset="0"/>
            </a:endParaRPr>
          </a:p>
          <a:p>
            <a:pPr algn="ctr"/>
            <a:endParaRPr lang="fa-IR" dirty="0" smtClean="0">
              <a:latin typeface="IranNastaliq" pitchFamily="18" charset="0"/>
              <a:cs typeface="IranNastaliq" pitchFamily="18" charset="0"/>
            </a:endParaRPr>
          </a:p>
          <a:p>
            <a:pPr algn="ctr"/>
            <a:r>
              <a:rPr lang="fa-IR" sz="4400" dirty="0" smtClean="0">
                <a:latin typeface="IranNastaliq" pitchFamily="18" charset="0"/>
                <a:cs typeface="IranNastaliq" pitchFamily="18" charset="0"/>
              </a:rPr>
              <a:t>دیابتی</a:t>
            </a:r>
            <a:endParaRPr lang="en-US" sz="4400" dirty="0">
              <a:latin typeface="IranNastaliq" pitchFamily="18" charset="0"/>
              <a:cs typeface="IranNastaliq" pitchFamily="18" charset="0"/>
            </a:endParaRPr>
          </a:p>
        </p:txBody>
      </p:sp>
      <p:sp>
        <p:nvSpPr>
          <p:cNvPr id="14" name="TextBox 13"/>
          <p:cNvSpPr txBox="1"/>
          <p:nvPr/>
        </p:nvSpPr>
        <p:spPr>
          <a:xfrm>
            <a:off x="436850" y="4105798"/>
            <a:ext cx="2775239" cy="523220"/>
          </a:xfrm>
          <a:prstGeom prst="rect">
            <a:avLst/>
          </a:prstGeom>
          <a:noFill/>
        </p:spPr>
        <p:txBody>
          <a:bodyPr wrap="square" rtlCol="0">
            <a:spAutoFit/>
          </a:bodyPr>
          <a:lstStyle/>
          <a:p>
            <a:pPr algn="ctr"/>
            <a:r>
              <a:rPr lang="fa-IR" sz="1400" b="1" dirty="0" smtClean="0">
                <a:cs typeface="2  Bardiya" pitchFamily="2" charset="-78"/>
              </a:rPr>
              <a:t>بیمارستان حضرت ولی عصر (عج) ممسنی</a:t>
            </a:r>
          </a:p>
          <a:p>
            <a:pPr algn="ctr"/>
            <a:r>
              <a:rPr lang="fa-IR" sz="1400" b="1" dirty="0" smtClean="0">
                <a:cs typeface="2  Bardiya" pitchFamily="2" charset="-78"/>
              </a:rPr>
              <a:t>واحد آموزش سلامت</a:t>
            </a:r>
            <a:endParaRPr lang="en-US" sz="1400" b="1" dirty="0">
              <a:cs typeface="2  Bardiya" pitchFamily="2" charset="-78"/>
            </a:endParaRPr>
          </a:p>
        </p:txBody>
      </p:sp>
      <p:sp>
        <p:nvSpPr>
          <p:cNvPr id="15" name="TextBox 14"/>
          <p:cNvSpPr txBox="1"/>
          <p:nvPr/>
        </p:nvSpPr>
        <p:spPr>
          <a:xfrm>
            <a:off x="355039" y="4629018"/>
            <a:ext cx="2775239" cy="461665"/>
          </a:xfrm>
          <a:prstGeom prst="rect">
            <a:avLst/>
          </a:prstGeom>
          <a:noFill/>
        </p:spPr>
        <p:txBody>
          <a:bodyPr wrap="square" rtlCol="0">
            <a:spAutoFit/>
          </a:bodyPr>
          <a:lstStyle/>
          <a:p>
            <a:pPr algn="ctr"/>
            <a:r>
              <a:rPr lang="fa-IR" sz="1200" smtClean="0">
                <a:cs typeface="B Titr" pitchFamily="2" charset="-78"/>
              </a:rPr>
              <a:t>تهیه </a:t>
            </a:r>
            <a:r>
              <a:rPr lang="fa-IR" sz="1200" smtClean="0">
                <a:cs typeface="B Titr" pitchFamily="2" charset="-78"/>
              </a:rPr>
              <a:t>کننده:</a:t>
            </a:r>
            <a:endParaRPr lang="fa-IR" sz="1200" dirty="0" smtClean="0">
              <a:cs typeface="B Titr" pitchFamily="2" charset="-78"/>
            </a:endParaRPr>
          </a:p>
          <a:p>
            <a:pPr algn="ctr"/>
            <a:r>
              <a:rPr lang="fa-IR" sz="1200" dirty="0" smtClean="0">
                <a:cs typeface="B Titr" pitchFamily="2" charset="-78"/>
              </a:rPr>
              <a:t>کیهان توکلی (مسئول کلنیک دیابت )</a:t>
            </a:r>
            <a:endParaRPr lang="fa-IR" sz="1400" dirty="0" smtClean="0">
              <a:cs typeface="B Titr" pitchFamily="2" charset="-78"/>
            </a:endParaRPr>
          </a:p>
        </p:txBody>
      </p:sp>
      <p:sp>
        <p:nvSpPr>
          <p:cNvPr id="16" name="TextBox 15"/>
          <p:cNvSpPr txBox="1"/>
          <p:nvPr/>
        </p:nvSpPr>
        <p:spPr>
          <a:xfrm>
            <a:off x="6781800" y="533400"/>
            <a:ext cx="2590800" cy="6124754"/>
          </a:xfrm>
          <a:prstGeom prst="rect">
            <a:avLst/>
          </a:prstGeom>
          <a:noFill/>
        </p:spPr>
        <p:txBody>
          <a:bodyPr wrap="square" rtlCol="0">
            <a:spAutoFit/>
          </a:bodyPr>
          <a:lstStyle/>
          <a:p>
            <a:pPr algn="just" rtl="1"/>
            <a:r>
              <a:rPr lang="fa-IR" sz="1400" dirty="0">
                <a:cs typeface="B Nazanin" pitchFamily="2" charset="-78"/>
              </a:rPr>
              <a:t>*</a:t>
            </a:r>
            <a:r>
              <a:rPr lang="ar-SA" sz="1400" dirty="0">
                <a:cs typeface="B Nazanin" pitchFamily="2" charset="-78"/>
              </a:rPr>
              <a:t>از مصرف روغن ها و چربی های جامد پرهیز شود.  جهت پخت و پز از روغن های گیاهی مایع استفاده نماید و بهترین روغن در این زمینه روغن کلزا می‌باشد. از دیگر منابع چربی های اشباع که باید از مصرف آن ها خودداری شود می توان به چربی گوشت‌ها، پوست مرغ، پوست ماهی، لبنیات پرچرب، سس های سفید، کله و پاچه، کره، خامه، شیرینی های خامه ای و چیپس اشاره کرد</a:t>
            </a:r>
            <a:r>
              <a:rPr lang="en-US"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a:p>
            <a:pPr algn="just" rtl="1"/>
            <a:r>
              <a:rPr lang="fa-IR" sz="1400" dirty="0" smtClean="0">
                <a:cs typeface="B Nazanin" pitchFamily="2" charset="-78"/>
              </a:rPr>
              <a:t>*</a:t>
            </a:r>
            <a:r>
              <a:rPr lang="ar-SA" sz="1400" dirty="0">
                <a:cs typeface="B Nazanin" pitchFamily="2" charset="-78"/>
              </a:rPr>
              <a:t>یکی از موثرترین اقدامات تغذیه‌ای در بیماران دیابتی خصوصاً مبتلایان به نوع دوم این بیماری کنترل وزن در افراد چاق و دارای اضافه وزن </a:t>
            </a:r>
            <a:r>
              <a:rPr lang="ar-SA" sz="1400" dirty="0" smtClean="0">
                <a:cs typeface="B Nazanin" pitchFamily="2" charset="-78"/>
              </a:rPr>
              <a:t>می‌باشد</a:t>
            </a:r>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r>
              <a:rPr lang="fa-IR" sz="1400" dirty="0" smtClean="0">
                <a:cs typeface="B Nazanin" pitchFamily="2" charset="-78"/>
              </a:rPr>
              <a:t>*</a:t>
            </a:r>
            <a:r>
              <a:rPr lang="ar-SA" sz="1400" dirty="0">
                <a:cs typeface="B Nazanin" pitchFamily="2" charset="-78"/>
              </a:rPr>
              <a:t>بیمار باید روزانه حداقل نیم ساعت ورزش نماید. مدت زمان ورزش خود را به تدریج به یک ساعت در روز افزایش دهد</a:t>
            </a:r>
            <a:r>
              <a:rPr lang="en-US" sz="1400" dirty="0" smtClean="0">
                <a:cs typeface="B Nazanin" pitchFamily="2" charset="-78"/>
              </a:rPr>
              <a:t>.</a:t>
            </a:r>
            <a:endParaRPr lang="en-US" sz="1400" dirty="0">
              <a:cs typeface="B Nazanin" pitchFamily="2" charset="-78"/>
            </a:endParaRPr>
          </a:p>
          <a:p>
            <a:pPr algn="just" rtl="1"/>
            <a:endParaRPr lang="en-US" sz="1400" dirty="0">
              <a:cs typeface="B Nazanin" pitchFamily="2" charset="-78"/>
            </a:endParaRPr>
          </a:p>
        </p:txBody>
      </p:sp>
      <p:pic>
        <p:nvPicPr>
          <p:cNvPr id="1028" name="Picture 4" descr="C:\Users\HAKEMIAT_MAHMODI\Desktop\New folder (2)\weight-management-diets-mi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36337" y="3718685"/>
            <a:ext cx="2081726" cy="185903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3571971" y="445439"/>
            <a:ext cx="2754362" cy="4893647"/>
          </a:xfrm>
          <a:prstGeom prst="rect">
            <a:avLst/>
          </a:prstGeom>
          <a:noFill/>
        </p:spPr>
        <p:txBody>
          <a:bodyPr wrap="square" rtlCol="0">
            <a:spAutoFit/>
          </a:bodyPr>
          <a:lstStyle/>
          <a:p>
            <a:pPr algn="just" rtl="1"/>
            <a:r>
              <a:rPr lang="ar-SA" sz="1400" dirty="0">
                <a:cs typeface="B Nazanin" pitchFamily="2" charset="-78"/>
              </a:rPr>
              <a:t>چند راه کاهش اشتها عبارتند از: مصرف سالاد و سبزی قبل از غذا، نوشیدن </a:t>
            </a:r>
            <a:r>
              <a:rPr lang="fa-IR" sz="1400" dirty="0">
                <a:cs typeface="B Nazanin" pitchFamily="2" charset="-78"/>
              </a:rPr>
              <a:t>۸</a:t>
            </a:r>
            <a:r>
              <a:rPr lang="ar-SA" sz="1400" dirty="0">
                <a:cs typeface="B Nazanin" pitchFamily="2" charset="-78"/>
              </a:rPr>
              <a:t> لیوان آب به صورت روزانه و نیم ساعت قبل از غذا،  پرهیز از مصرف زیاد مواد اشتها آور همانند آبلیمو، سرکه و ترشی همراه با غذا، عدم تماشای تلویزیون در هنگام میل نمودن غذا، جویدن آهسته و کامل غذا، خودداری از صحبت کردن با سایر افراد در هنگام غذا خوردن</a:t>
            </a:r>
            <a:r>
              <a:rPr lang="ar-SA"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a:p>
            <a:pPr algn="just" rtl="1"/>
            <a:r>
              <a:rPr lang="fa-IR" sz="1400" dirty="0" smtClean="0">
                <a:cs typeface="B Nazanin" pitchFamily="2" charset="-78"/>
              </a:rPr>
              <a:t>*</a:t>
            </a:r>
            <a:r>
              <a:rPr lang="ar-SA" sz="1400" dirty="0">
                <a:cs typeface="B Nazanin" pitchFamily="2" charset="-78"/>
              </a:rPr>
              <a:t>بیماران دیابتی خصوصاً افرادی که قند خون کنترل نشده دارند بیش از سایر افراد در معرض  بیماری های کلیوی و قلبی و عروقی قرار دارند، به همین دلیل به آنها توصیه می‌شود به صورت مرتب و وضعیت سلامتی خود را پایش نمایند</a:t>
            </a:r>
            <a:r>
              <a:rPr lang="en-US" sz="1400" dirty="0">
                <a:cs typeface="B Nazanin" pitchFamily="2" charset="-78"/>
              </a:rPr>
              <a:t>. </a:t>
            </a:r>
            <a:endParaRPr lang="fa-IR" sz="1400" dirty="0" smtClean="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r>
              <a:rPr lang="fa-IR" sz="1100" dirty="0" smtClean="0">
                <a:cs typeface="B Titr" pitchFamily="2" charset="-78"/>
              </a:rPr>
              <a:t>منابع</a:t>
            </a:r>
            <a:r>
              <a:rPr lang="fa-IR" sz="1400" dirty="0" smtClean="0">
                <a:cs typeface="B Nazanin" pitchFamily="2" charset="-78"/>
              </a:rPr>
              <a:t>: </a:t>
            </a:r>
            <a:r>
              <a:rPr lang="fa-IR" sz="1200" dirty="0" smtClean="0">
                <a:cs typeface="B Nazanin" pitchFamily="2" charset="-78"/>
              </a:rPr>
              <a:t>تغذیه و رژیم درمانی کراوس -  تغذیه مادرن – جزوه رژیم درمانی بالینی دکتر طبیبی</a:t>
            </a:r>
          </a:p>
          <a:p>
            <a:pPr algn="just" rtl="1"/>
            <a:endParaRPr lang="fa-IR" sz="1200" dirty="0">
              <a:cs typeface="B Nazanin" pitchFamily="2" charset="-78"/>
            </a:endParaRPr>
          </a:p>
          <a:p>
            <a:pPr algn="just" rtl="1"/>
            <a:endParaRPr lang="fa-IR" sz="1200" dirty="0" smtClean="0">
              <a:cs typeface="B Nazanin" pitchFamily="2" charset="-78"/>
            </a:endParaRPr>
          </a:p>
          <a:p>
            <a:pPr algn="just" rtl="1"/>
            <a:r>
              <a:rPr lang="fa-IR" sz="1200" dirty="0" smtClean="0">
                <a:cs typeface="B Nazanin" pitchFamily="2" charset="-78"/>
              </a:rPr>
              <a:t>کد سند :</a:t>
            </a:r>
            <a:r>
              <a:rPr lang="en-US" sz="1200" dirty="0">
                <a:cs typeface="B Nazanin" pitchFamily="2" charset="-78"/>
              </a:rPr>
              <a:t>PA-BCC-112-01</a:t>
            </a:r>
            <a:endParaRPr lang="fa-IR" sz="1200" dirty="0" smtClean="0">
              <a:cs typeface="B Nazanin" pitchFamily="2" charset="-78"/>
            </a:endParaRPr>
          </a:p>
          <a:p>
            <a:pPr algn="just" rtl="1"/>
            <a:endParaRPr lang="fa-IR" sz="1200" dirty="0">
              <a:cs typeface="B Nazanin" pitchFamily="2" charset="-78"/>
            </a:endParaRPr>
          </a:p>
        </p:txBody>
      </p:sp>
    </p:spTree>
    <p:extLst>
      <p:ext uri="{BB962C8B-B14F-4D97-AF65-F5344CB8AC3E}">
        <p14:creationId xmlns:p14="http://schemas.microsoft.com/office/powerpoint/2010/main" val="2112904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436850" y="152400"/>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3551094" y="187036"/>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p:cNvSpPr/>
          <p:nvPr/>
        </p:nvSpPr>
        <p:spPr>
          <a:xfrm>
            <a:off x="6705600" y="187036"/>
            <a:ext cx="2775239" cy="64008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1524000" y="4648200"/>
            <a:ext cx="533400" cy="4572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858000" y="457200"/>
            <a:ext cx="2514600" cy="5447645"/>
          </a:xfrm>
          <a:prstGeom prst="rect">
            <a:avLst/>
          </a:prstGeom>
          <a:noFill/>
        </p:spPr>
        <p:txBody>
          <a:bodyPr wrap="square" rtlCol="0">
            <a:spAutoFit/>
          </a:bodyPr>
          <a:lstStyle/>
          <a:p>
            <a:pPr algn="just" rtl="1"/>
            <a:r>
              <a:rPr lang="ar-SA" sz="1400" dirty="0">
                <a:cs typeface="B Nazanin" pitchFamily="2" charset="-78"/>
              </a:rPr>
              <a:t>دیابت نوعی بیماری مزمن است که در آن بدن نمی‌تواند از گلوکز استفاده و یا آن را ذخیره کند. گلوکز نوعی قند است که اگر در خون جمع شود باعث بالا رفتن قند خون می‌شود. دو نوع اصلی از این بیماری وجود دارد؛ دیابت نوع </a:t>
            </a:r>
            <a:r>
              <a:rPr lang="fa-IR" sz="1400" dirty="0">
                <a:cs typeface="B Nazanin" pitchFamily="2" charset="-78"/>
              </a:rPr>
              <a:t>۱</a:t>
            </a:r>
            <a:r>
              <a:rPr lang="ar-SA" sz="1400" dirty="0">
                <a:cs typeface="B Nazanin" pitchFamily="2" charset="-78"/>
              </a:rPr>
              <a:t> و دیابت نوع </a:t>
            </a:r>
            <a:r>
              <a:rPr lang="fa-IR" sz="1400" dirty="0">
                <a:cs typeface="B Nazanin" pitchFamily="2" charset="-78"/>
              </a:rPr>
              <a:t>۲. </a:t>
            </a:r>
            <a:r>
              <a:rPr lang="ar-SA" sz="1400" dirty="0">
                <a:cs typeface="B Nazanin" pitchFamily="2" charset="-78"/>
              </a:rPr>
              <a:t>به جز این دو نوع اصلی به پیش دیابت و  دیابت بارداری نیز می توان اشاره </a:t>
            </a:r>
            <a:r>
              <a:rPr lang="ar-SA" sz="1400" dirty="0" smtClean="0">
                <a:cs typeface="B Nazanin" pitchFamily="2" charset="-78"/>
              </a:rPr>
              <a:t>کرد</a:t>
            </a:r>
            <a:r>
              <a:rPr lang="fa-IR" sz="1400" dirty="0" smtClean="0">
                <a:cs typeface="B Nazanin" pitchFamily="2" charset="-78"/>
              </a:rPr>
              <a:t>.</a:t>
            </a:r>
          </a:p>
          <a:p>
            <a:pPr algn="just" rtl="1"/>
            <a:endParaRPr lang="fa-IR" sz="1200" b="1" dirty="0" smtClean="0">
              <a:cs typeface="B Nazanin" pitchFamily="2" charset="-78"/>
            </a:endParaRPr>
          </a:p>
          <a:p>
            <a:pPr algn="just" rtl="1"/>
            <a:r>
              <a:rPr lang="fa-IR" sz="1400" dirty="0" smtClean="0">
                <a:cs typeface="B Nazanin" pitchFamily="2" charset="-78"/>
              </a:rPr>
              <a:t>*</a:t>
            </a:r>
            <a:r>
              <a:rPr lang="ar-SA" sz="1400" dirty="0">
                <a:cs typeface="B Nazanin" pitchFamily="2" charset="-78"/>
              </a:rPr>
              <a:t>بیماران دیابتی که انسولین مصرف می کنند باید انسولین خود را به موقع و به شکل ایمن و مناسب تزریق نمایند. این افراد باید همیشه به همراه خود یکی از منابع قند ساده مانند آبنبات را  داشته باشند تا در صورت افت سطح قند خون آن را مصرف نمایند. علائم افت قند خون عبارتند از: خستگی، لرز اضطراب، تعریق، تحریک پذیری، ضربان قلب نامنظم، گیجی، اختلالات بینایی، تشنج و</a:t>
            </a:r>
            <a:r>
              <a:rPr lang="en-US" sz="1400" dirty="0" smtClean="0">
                <a:cs typeface="B Nazanin" pitchFamily="2" charset="-78"/>
              </a:rPr>
              <a:t>...</a:t>
            </a:r>
            <a:endParaRPr lang="fa-IR" sz="1400" dirty="0" smtClean="0">
              <a:cs typeface="B Nazanin" pitchFamily="2" charset="-78"/>
            </a:endParaRPr>
          </a:p>
          <a:p>
            <a:pPr algn="just" rtl="1"/>
            <a:endParaRPr lang="fa-IR" sz="1200" b="1" dirty="0" smtClean="0">
              <a:cs typeface="B Nazanin" pitchFamily="2" charset="-78"/>
            </a:endParaRPr>
          </a:p>
          <a:p>
            <a:pPr algn="just" rtl="1"/>
            <a:endParaRPr lang="fa-IR" sz="1200" b="1" dirty="0">
              <a:cs typeface="B Nazanin" pitchFamily="2" charset="-78"/>
            </a:endParaRPr>
          </a:p>
          <a:p>
            <a:pPr algn="just" rtl="1"/>
            <a:endParaRPr lang="fa-IR" sz="1200" b="1" dirty="0" smtClean="0">
              <a:cs typeface="B Nazanin" pitchFamily="2" charset="-78"/>
            </a:endParaRPr>
          </a:p>
          <a:p>
            <a:pPr algn="just" rtl="1"/>
            <a:endParaRPr lang="fa-IR" sz="1200" b="1" dirty="0">
              <a:cs typeface="B Nazanin" pitchFamily="2" charset="-78"/>
            </a:endParaRPr>
          </a:p>
          <a:p>
            <a:pPr algn="just" rtl="1"/>
            <a:endParaRPr lang="fa-IR" sz="1200" b="1" dirty="0" smtClean="0">
              <a:cs typeface="B Nazanin" pitchFamily="2" charset="-78"/>
            </a:endParaRPr>
          </a:p>
          <a:p>
            <a:pPr algn="just" rtl="1"/>
            <a:endParaRPr lang="fa-IR" sz="1200" b="1" dirty="0">
              <a:cs typeface="B Nazanin" pitchFamily="2" charset="-78"/>
            </a:endParaRPr>
          </a:p>
          <a:p>
            <a:pPr algn="just" rtl="1"/>
            <a:endParaRPr lang="fa-IR" sz="1200" b="1" dirty="0">
              <a:cs typeface="B Nazanin" pitchFamily="2" charset="-78"/>
            </a:endParaRPr>
          </a:p>
        </p:txBody>
      </p:sp>
      <p:pic>
        <p:nvPicPr>
          <p:cNvPr id="2050" name="Picture 2" descr="C:\Users\HAKEMIAT_MAHMODI\Desktop\New folder (2)\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9651" y="4682836"/>
            <a:ext cx="2387135" cy="145436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3657600" y="457200"/>
            <a:ext cx="2514600" cy="4401205"/>
          </a:xfrm>
          <a:prstGeom prst="rect">
            <a:avLst/>
          </a:prstGeom>
          <a:noFill/>
        </p:spPr>
        <p:txBody>
          <a:bodyPr wrap="square" rtlCol="0">
            <a:spAutoFit/>
          </a:bodyPr>
          <a:lstStyle/>
          <a:p>
            <a:pPr algn="just" rtl="1"/>
            <a:r>
              <a:rPr lang="fa-IR" sz="1400" dirty="0">
                <a:cs typeface="B Nazanin" pitchFamily="2" charset="-78"/>
              </a:rPr>
              <a:t>*</a:t>
            </a:r>
            <a:r>
              <a:rPr lang="ar-SA" sz="1400" dirty="0">
                <a:cs typeface="B Nazanin" pitchFamily="2" charset="-78"/>
              </a:rPr>
              <a:t>در بیماران دیابتی باید حجم وعده های غذایی کم ولی تعداد وعده ها بالا باشد به گونه‌ای که آنها روزانه بین </a:t>
            </a:r>
            <a:r>
              <a:rPr lang="fa-IR" sz="1400" dirty="0">
                <a:cs typeface="B Nazanin" pitchFamily="2" charset="-78"/>
              </a:rPr>
              <a:t>۵</a:t>
            </a:r>
            <a:r>
              <a:rPr lang="ar-SA" sz="1400" dirty="0">
                <a:cs typeface="B Nazanin" pitchFamily="2" charset="-78"/>
              </a:rPr>
              <a:t> تا </a:t>
            </a:r>
            <a:r>
              <a:rPr lang="fa-IR" sz="1400" dirty="0">
                <a:cs typeface="B Nazanin" pitchFamily="2" charset="-78"/>
              </a:rPr>
              <a:t>۶</a:t>
            </a:r>
            <a:r>
              <a:rPr lang="ar-SA" sz="1400" dirty="0">
                <a:cs typeface="B Nazanin" pitchFamily="2" charset="-78"/>
              </a:rPr>
              <a:t> وعده و میان‌وعده غذایی میل نمایند. در هر وعده غذایی باید مقادیر مناسبی از کربوهیدرات ها وجود داشته باشد تا دچارعوارض ناشی از نوسانات قند خون نشوند</a:t>
            </a:r>
            <a:r>
              <a:rPr lang="en-US" sz="1400" dirty="0" smtClean="0">
                <a:cs typeface="B Nazanin" pitchFamily="2" charset="-78"/>
              </a:rPr>
              <a:t>.</a:t>
            </a:r>
            <a:endParaRPr lang="fa-IR" sz="1400" dirty="0" smtClean="0">
              <a:cs typeface="B Nazanin" pitchFamily="2" charset="-78"/>
            </a:endParaRPr>
          </a:p>
          <a:p>
            <a:pPr algn="just" rtl="1"/>
            <a:endParaRPr lang="en-US" sz="1400" dirty="0">
              <a:cs typeface="B Nazanin" pitchFamily="2" charset="-78"/>
            </a:endParaRPr>
          </a:p>
          <a:p>
            <a:pPr algn="just" rtl="1"/>
            <a:r>
              <a:rPr lang="fa-IR" sz="1400" dirty="0" smtClean="0">
                <a:cs typeface="B Nazanin" pitchFamily="2" charset="-78"/>
              </a:rPr>
              <a:t>*</a:t>
            </a:r>
            <a:r>
              <a:rPr lang="ar-SA" sz="1400" dirty="0" smtClean="0">
                <a:cs typeface="B Nazanin" pitchFamily="2" charset="-78"/>
              </a:rPr>
              <a:t>باید </a:t>
            </a:r>
            <a:r>
              <a:rPr lang="ar-SA" sz="1400" dirty="0">
                <a:cs typeface="B Nazanin" pitchFamily="2" charset="-78"/>
              </a:rPr>
              <a:t>مصرف قندهای ساده مانند شکر، عسل، شربت ذرت، نوشابه، ژله و...  محدود شوند. در صورت علاقه به مصرف این محصولات باید انواع بدون قند آن و به میزان بسیار کم میل شود</a:t>
            </a:r>
            <a:r>
              <a:rPr lang="en-US"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a:p>
            <a:pPr algn="just" rtl="1"/>
            <a:r>
              <a:rPr lang="fa-IR" sz="1400" dirty="0" smtClean="0">
                <a:cs typeface="B Nazanin" pitchFamily="2" charset="-78"/>
              </a:rPr>
              <a:t>*</a:t>
            </a:r>
            <a:r>
              <a:rPr lang="ar-SA" sz="1400" dirty="0">
                <a:cs typeface="B Nazanin" pitchFamily="2" charset="-78"/>
              </a:rPr>
              <a:t>مصرف آب میوه در صبح و به صورت ناشتا ممنوع </a:t>
            </a:r>
            <a:r>
              <a:rPr lang="fa-IR" sz="1400" dirty="0">
                <a:cs typeface="B Nazanin" pitchFamily="2" charset="-78"/>
              </a:rPr>
              <a:t>است</a:t>
            </a:r>
            <a:r>
              <a:rPr lang="ar-SA" sz="1400" dirty="0">
                <a:cs typeface="B Nazanin" pitchFamily="2" charset="-78"/>
              </a:rPr>
              <a:t> و به جای آن باید در طول روز از میوه های تازه استفاده شود.  لازم به ذکر است که مصرف آبمیوه‌های صنعتی به هیچ وجه توصیه نمی گردد</a:t>
            </a:r>
            <a:r>
              <a:rPr lang="en-US"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p:txBody>
      </p:sp>
      <p:pic>
        <p:nvPicPr>
          <p:cNvPr id="2051" name="Picture 3" descr="C:\Users\HAKEMIAT_MAHMODI\Desktop\New folder (2)\63576691982439183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7948" y="3476832"/>
            <a:ext cx="2433042" cy="1622028"/>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533400" y="522177"/>
            <a:ext cx="2514600" cy="5909310"/>
          </a:xfrm>
          <a:prstGeom prst="rect">
            <a:avLst/>
          </a:prstGeom>
          <a:noFill/>
        </p:spPr>
        <p:txBody>
          <a:bodyPr wrap="square" rtlCol="0">
            <a:spAutoFit/>
          </a:bodyPr>
          <a:lstStyle/>
          <a:p>
            <a:pPr algn="just" rtl="1"/>
            <a:r>
              <a:rPr lang="fa-IR" sz="1400" dirty="0">
                <a:cs typeface="B Nazanin" pitchFamily="2" charset="-78"/>
              </a:rPr>
              <a:t>*</a:t>
            </a:r>
            <a:r>
              <a:rPr lang="ar-SA" sz="1400" dirty="0">
                <a:cs typeface="B Nazanin" pitchFamily="2" charset="-78"/>
              </a:rPr>
              <a:t>در رژیم غذایی  باید به میزان کافی از گروه سبزی ها وجود داشته باشد. بهتر است که بیمار قبل از وعده غذایی خود از سالاد و سبزی استفاده نماید</a:t>
            </a:r>
            <a:r>
              <a:rPr lang="en-US"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a:p>
            <a:pPr algn="just" rtl="1"/>
            <a:r>
              <a:rPr lang="fa-IR" sz="1400" dirty="0" smtClean="0">
                <a:cs typeface="B Nazanin" pitchFamily="2" charset="-78"/>
              </a:rPr>
              <a:t>*</a:t>
            </a:r>
            <a:r>
              <a:rPr lang="ar-SA" sz="1400" dirty="0">
                <a:cs typeface="B Nazanin" pitchFamily="2" charset="-78"/>
              </a:rPr>
              <a:t>در صورت علاقه فرد به نوشیدن چای باید از مصرف قند خودداری شود. بعضی از بیماران در استفاده از جایگزین های قند مانند کشمش زیاده روی می کنند که باعث بالارفتن قندخون در آنها می‌شود</a:t>
            </a:r>
            <a:r>
              <a:rPr lang="en-US" sz="1400" dirty="0">
                <a:cs typeface="B Nazanin" pitchFamily="2" charset="-78"/>
              </a:rPr>
              <a:t>.</a:t>
            </a:r>
            <a:endParaRPr lang="fa-IR" sz="1400" dirty="0">
              <a:cs typeface="B Nazanin" pitchFamily="2" charset="-78"/>
            </a:endParaRPr>
          </a:p>
          <a:p>
            <a:pPr algn="just" rtl="1"/>
            <a:endParaRPr lang="fa-IR" sz="1400" dirty="0">
              <a:cs typeface="B Nazanin" pitchFamily="2" charset="-78"/>
            </a:endParaRPr>
          </a:p>
          <a:p>
            <a:pPr algn="just" rtl="1"/>
            <a:r>
              <a:rPr lang="fa-IR" sz="1400" dirty="0">
                <a:cs typeface="B Nazanin" pitchFamily="2" charset="-78"/>
              </a:rPr>
              <a:t>*</a:t>
            </a:r>
            <a:r>
              <a:rPr lang="ar-SA" sz="1400" dirty="0">
                <a:cs typeface="B Nazanin" pitchFamily="2" charset="-78"/>
              </a:rPr>
              <a:t>در رژیم غذایی بهتر است که از نان های سبوس دار و غلات سبوس دار استفاده شود</a:t>
            </a:r>
            <a:r>
              <a:rPr lang="en-US" sz="1400" dirty="0" smtClean="0">
                <a:cs typeface="B Nazanin" pitchFamily="2" charset="-78"/>
              </a:rPr>
              <a:t>.</a:t>
            </a:r>
            <a:endParaRPr lang="fa-IR" sz="1400" dirty="0" smtClean="0">
              <a:cs typeface="B Nazanin" pitchFamily="2" charset="-78"/>
            </a:endParaRPr>
          </a:p>
          <a:p>
            <a:pPr algn="just" rtl="1"/>
            <a:endParaRPr lang="en-US"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endParaRPr lang="fa-IR" sz="1400" dirty="0">
              <a:cs typeface="B Nazanin" pitchFamily="2" charset="-78"/>
            </a:endParaRPr>
          </a:p>
          <a:p>
            <a:pPr algn="just" rtl="1"/>
            <a:endParaRPr lang="fa-IR" sz="1400" dirty="0" smtClean="0">
              <a:cs typeface="B Nazanin" pitchFamily="2" charset="-78"/>
            </a:endParaRPr>
          </a:p>
          <a:p>
            <a:pPr algn="just" rtl="1"/>
            <a:r>
              <a:rPr lang="fa-IR" sz="1400" dirty="0" smtClean="0">
                <a:cs typeface="B Nazanin" pitchFamily="2" charset="-78"/>
              </a:rPr>
              <a:t>*</a:t>
            </a:r>
            <a:r>
              <a:rPr lang="ar-SA" sz="1400" dirty="0" smtClean="0">
                <a:cs typeface="B Nazanin" pitchFamily="2" charset="-78"/>
              </a:rPr>
              <a:t>مصرف </a:t>
            </a:r>
            <a:r>
              <a:rPr lang="ar-SA" sz="1400" dirty="0">
                <a:cs typeface="B Nazanin" pitchFamily="2" charset="-78"/>
              </a:rPr>
              <a:t>میان وعده ها الزامی می باشد زیرا بخشی از قند مورد نیاز بدن را تامین می نماید و از افت ناگهانی قند خون جلوگیری میکند</a:t>
            </a:r>
            <a:r>
              <a:rPr lang="en-US" sz="1400" dirty="0" smtClean="0">
                <a:cs typeface="B Nazanin" pitchFamily="2" charset="-78"/>
              </a:rPr>
              <a:t>.</a:t>
            </a:r>
            <a:endParaRPr lang="fa-IR" sz="1400" dirty="0" smtClean="0">
              <a:cs typeface="B Nazanin" pitchFamily="2" charset="-78"/>
            </a:endParaRPr>
          </a:p>
          <a:p>
            <a:pPr algn="just" rtl="1"/>
            <a:endParaRPr lang="fa-IR" sz="1400" dirty="0">
              <a:cs typeface="B Nazanin" pitchFamily="2" charset="-78"/>
            </a:endParaRPr>
          </a:p>
        </p:txBody>
      </p:sp>
      <p:pic>
        <p:nvPicPr>
          <p:cNvPr id="2052" name="Picture 4" descr="C:\Users\HAKEMIAT_MAHMODI\Desktop\New folder (2)\fruit-og-d176ef0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5730" y="4414653"/>
            <a:ext cx="2789094" cy="1990725"/>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7668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211</Words>
  <Application>Microsoft Office PowerPoint</Application>
  <PresentationFormat>A4 Paper (210x297 mm)</PresentationFormat>
  <Paragraphs>58</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HAKEMIAT_MAHMODI</dc:creator>
  <cp:lastModifiedBy>HAKEMIAT_MAHMODI</cp:lastModifiedBy>
  <cp:revision>13</cp:revision>
  <dcterms:created xsi:type="dcterms:W3CDTF">2006-08-16T00:00:00Z</dcterms:created>
  <dcterms:modified xsi:type="dcterms:W3CDTF">2022-11-23T06:24:01Z</dcterms:modified>
</cp:coreProperties>
</file>