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306" y="4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28600" y="228600"/>
            <a:ext cx="2971800" cy="6400800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Flowchart: Alternate Process 4"/>
          <p:cNvSpPr/>
          <p:nvPr/>
        </p:nvSpPr>
        <p:spPr>
          <a:xfrm>
            <a:off x="3505200" y="457200"/>
            <a:ext cx="2971800" cy="6400800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Flowchart: Alternate Process 5"/>
          <p:cNvSpPr/>
          <p:nvPr/>
        </p:nvSpPr>
        <p:spPr>
          <a:xfrm>
            <a:off x="6705600" y="228600"/>
            <a:ext cx="2971800" cy="6400800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1026" name="Picture 2" descr="C:\Users\user\Downloads\592b90de5cb4f1a53c285cbd29fdf9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71600"/>
            <a:ext cx="2743200" cy="332561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85800" y="381000"/>
            <a:ext cx="1905000" cy="2616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050" dirty="0">
                <a:cs typeface="B Titr" pitchFamily="2" charset="-78"/>
              </a:rPr>
              <a:t>بسمه تعالی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8600" y="4724400"/>
            <a:ext cx="2895600" cy="22159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200" dirty="0">
                <a:solidFill>
                  <a:schemeClr val="accent6">
                    <a:lumMod val="50000"/>
                  </a:schemeClr>
                </a:solidFill>
                <a:cs typeface="B Titr" pitchFamily="2" charset="-78"/>
              </a:rPr>
              <a:t>بیمارستان حضرت ولی عصر (عج) نورآباد ممسنی</a:t>
            </a:r>
          </a:p>
          <a:p>
            <a:pPr algn="ctr" rtl="1">
              <a:lnSpc>
                <a:spcPct val="150000"/>
              </a:lnSpc>
            </a:pPr>
            <a:r>
              <a:rPr lang="fa-IR" sz="1200" dirty="0">
                <a:solidFill>
                  <a:schemeClr val="accent6">
                    <a:lumMod val="50000"/>
                  </a:schemeClr>
                </a:solidFill>
                <a:cs typeface="B Titr" pitchFamily="2" charset="-78"/>
              </a:rPr>
              <a:t>واحد آموزش سلامت </a:t>
            </a:r>
            <a:endParaRPr lang="fa-IR" sz="1400" dirty="0">
              <a:solidFill>
                <a:schemeClr val="accent6">
                  <a:lumMod val="50000"/>
                </a:schemeClr>
              </a:solidFill>
              <a:cs typeface="B Nazanin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600" b="1" dirty="0">
                <a:solidFill>
                  <a:srgbClr val="FF0000"/>
                </a:solidFill>
                <a:cs typeface="B Nazanin" pitchFamily="2" charset="-78"/>
              </a:rPr>
              <a:t>تهیه کنندگان:</a:t>
            </a:r>
            <a:r>
              <a:rPr lang="fa-IR" sz="1600" b="1" dirty="0">
                <a:solidFill>
                  <a:srgbClr val="FF0000"/>
                </a:solidFill>
                <a:cs typeface="B Titr" pitchFamily="2" charset="-78"/>
              </a:rPr>
              <a:t> </a:t>
            </a:r>
          </a:p>
          <a:p>
            <a:pPr algn="ctr" rtl="1">
              <a:lnSpc>
                <a:spcPct val="150000"/>
              </a:lnSpc>
            </a:pPr>
            <a:endParaRPr lang="fa-IR" sz="1200" b="1" dirty="0">
              <a:cs typeface="B Titr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1200" b="1" dirty="0">
                <a:cs typeface="B Titr" pitchFamily="2" charset="-78"/>
              </a:rPr>
              <a:t>مريم نظري (مسئول آموزش سلامت )</a:t>
            </a:r>
            <a:endParaRPr lang="en-US" sz="1200" b="1" dirty="0">
              <a:cs typeface="B Titr" pitchFamily="2" charset="-78"/>
            </a:endParaRPr>
          </a:p>
          <a:p>
            <a:pPr lvl="0" algn="ctr" rtl="1"/>
            <a:r>
              <a:rPr lang="fa-IR" sz="1200" dirty="0">
                <a:solidFill>
                  <a:prstClr val="black"/>
                </a:solidFill>
                <a:cs typeface="B Nazanin" pitchFamily="2" charset="-78"/>
              </a:rPr>
              <a:t>کد :</a:t>
            </a:r>
            <a:r>
              <a:rPr lang="en-US" sz="1200" dirty="0">
                <a:solidFill>
                  <a:prstClr val="black"/>
                </a:solidFill>
                <a:cs typeface="B Nazanin" pitchFamily="2" charset="-78"/>
              </a:rPr>
              <a:t>PA-NM-014-00</a:t>
            </a:r>
          </a:p>
          <a:p>
            <a:pPr algn="ctr" rtl="1">
              <a:lnSpc>
                <a:spcPct val="150000"/>
              </a:lnSpc>
            </a:pPr>
            <a:r>
              <a:rPr lang="fa-IR" sz="1100" b="1" dirty="0">
                <a:cs typeface="B Nazanin" panose="00000400000000000000" pitchFamily="2" charset="-78"/>
              </a:rPr>
              <a:t>بهار 1403</a:t>
            </a:r>
            <a:endParaRPr lang="fa-IR" sz="1200" b="1" dirty="0">
              <a:cs typeface="B Titr" pitchFamily="2" charset="-78"/>
            </a:endParaRPr>
          </a:p>
          <a:p>
            <a:pPr algn="ctr" rtl="1"/>
            <a:endParaRPr lang="fa-IR" sz="1200" b="1" dirty="0">
              <a:cs typeface="B Titr" pitchFamily="2" charset="-7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04800" y="1066800"/>
            <a:ext cx="1371600" cy="838200"/>
          </a:xfrm>
          <a:prstGeom prst="roundRect">
            <a:avLst/>
          </a:prstGeom>
          <a:solidFill>
            <a:srgbClr val="CCFFFF"/>
          </a:solidFill>
          <a:ln>
            <a:solidFill>
              <a:srgbClr val="99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304800" y="1219200"/>
            <a:ext cx="1371600" cy="6001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100" b="1" dirty="0">
                <a:cs typeface="B Titr" pitchFamily="2" charset="-78"/>
              </a:rPr>
              <a:t>توصیه های رژیم غذایی در بیماران کلیوی تحت همودیالیز</a:t>
            </a:r>
          </a:p>
        </p:txBody>
      </p:sp>
      <p:pic>
        <p:nvPicPr>
          <p:cNvPr id="15" name="Picture 3" descr="C:\Users\user\Downloads\6146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81000"/>
            <a:ext cx="990600" cy="990600"/>
          </a:xfrm>
          <a:prstGeom prst="rect">
            <a:avLst/>
          </a:prstGeom>
          <a:noFill/>
        </p:spPr>
      </p:pic>
      <p:pic>
        <p:nvPicPr>
          <p:cNvPr id="16" name="Picture 1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886200"/>
            <a:ext cx="2743199" cy="25908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/>
          <p:cNvSpPr txBox="1"/>
          <p:nvPr/>
        </p:nvSpPr>
        <p:spPr>
          <a:xfrm>
            <a:off x="6781800" y="533400"/>
            <a:ext cx="2819400" cy="93717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1400" dirty="0">
                <a:solidFill>
                  <a:srgbClr val="33CCCC"/>
                </a:solidFill>
                <a:cs typeface="B Titr" pitchFamily="2" charset="-78"/>
              </a:rPr>
              <a:t>●</a:t>
            </a:r>
            <a:r>
              <a:rPr lang="fa-IR" sz="1400" dirty="0">
                <a:cs typeface="B Titr" pitchFamily="2" charset="-78"/>
              </a:rPr>
              <a:t> </a:t>
            </a:r>
            <a:r>
              <a:rPr lang="fa-IR" sz="1200" dirty="0">
                <a:cs typeface="B Titr" pitchFamily="2" charset="-78"/>
              </a:rPr>
              <a:t>چربی خون از طریق دیالیز اصلاح نمی شود و افرادی که چربی بالا دارند باید به این نکات توجه کنند: </a:t>
            </a:r>
            <a:r>
              <a:rPr lang="fa-IR" sz="1200" u="sng" dirty="0">
                <a:cs typeface="B Titr" pitchFamily="2" charset="-78"/>
              </a:rPr>
              <a:t>1-</a:t>
            </a:r>
            <a:r>
              <a:rPr lang="fa-IR" sz="1200" dirty="0">
                <a:cs typeface="B Titr" pitchFamily="2" charset="-78"/>
              </a:rPr>
              <a:t> مصرف متعادل روغن </a:t>
            </a:r>
            <a:r>
              <a:rPr lang="fa-IR" sz="1200" u="sng" dirty="0">
                <a:cs typeface="B Titr" pitchFamily="2" charset="-78"/>
              </a:rPr>
              <a:t>2- </a:t>
            </a:r>
            <a:r>
              <a:rPr lang="fa-IR" sz="1200" dirty="0">
                <a:cs typeface="B Titr" pitchFamily="2" charset="-78"/>
              </a:rPr>
              <a:t>مصرف روغن سالم مانند روغن زیتون و کلزا  </a:t>
            </a:r>
            <a:r>
              <a:rPr lang="fa-IR" sz="1200" u="sng" dirty="0">
                <a:cs typeface="B Titr" pitchFamily="2" charset="-78"/>
              </a:rPr>
              <a:t>3-</a:t>
            </a:r>
            <a:r>
              <a:rPr lang="fa-IR" sz="1200" dirty="0">
                <a:cs typeface="B Titr" pitchFamily="2" charset="-78"/>
              </a:rPr>
              <a:t> خودداری از مصرف کره، خامه، روغن جامد و لبنیات پرچرب </a:t>
            </a:r>
            <a:r>
              <a:rPr lang="fa-IR" sz="1200" u="sng" dirty="0">
                <a:cs typeface="B Titr" pitchFamily="2" charset="-78"/>
              </a:rPr>
              <a:t>4-</a:t>
            </a:r>
            <a:r>
              <a:rPr lang="fa-IR" sz="1200" dirty="0">
                <a:cs typeface="B Titr" pitchFamily="2" charset="-78"/>
              </a:rPr>
              <a:t> مصرف غذاها به صورت کبابی، آب پز و بخارپز به جای غذاهای سرخ کردنی .</a:t>
            </a:r>
          </a:p>
          <a:p>
            <a:pPr algn="just" rtl="1">
              <a:lnSpc>
                <a:spcPct val="150000"/>
              </a:lnSpc>
            </a:pPr>
            <a:r>
              <a:rPr lang="fa-IR" sz="1400" dirty="0">
                <a:solidFill>
                  <a:srgbClr val="33CCCC"/>
                </a:solidFill>
                <a:cs typeface="B Titr" pitchFamily="2" charset="-78"/>
              </a:rPr>
              <a:t>●</a:t>
            </a:r>
            <a:r>
              <a:rPr lang="fa-IR" sz="1400" dirty="0">
                <a:cs typeface="B Titr" pitchFamily="2" charset="-78"/>
              </a:rPr>
              <a:t> </a:t>
            </a:r>
            <a:r>
              <a:rPr lang="fa-IR" sz="1200" dirty="0">
                <a:cs typeface="B Titr" pitchFamily="2" charset="-78"/>
              </a:rPr>
              <a:t>بهتر است که بیمار دیالیزی به جای گوشت قرمز و ماهی از گوشت مرغ مصرف نماید.</a:t>
            </a: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400" dirty="0">
                <a:solidFill>
                  <a:srgbClr val="33CCCC"/>
                </a:solidFill>
                <a:cs typeface="B Titr" pitchFamily="2" charset="-78"/>
              </a:rPr>
              <a:t>●</a:t>
            </a:r>
            <a:r>
              <a:rPr lang="fa-IR" sz="1200" dirty="0">
                <a:cs typeface="B Titr" pitchFamily="2" charset="-78"/>
              </a:rPr>
              <a:t>بیمار در طول روز مجاز به دریافت 3-2 واحد از میوه های داری پتاسیم کم و متوسط و  1واحد از میوه های دارای پتاسیم بالا می باشد.</a:t>
            </a:r>
            <a:endParaRPr lang="en-US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US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US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US" sz="1200" dirty="0">
              <a:cs typeface="B Titr" pitchFamily="2" charset="-78"/>
            </a:endParaRPr>
          </a:p>
        </p:txBody>
      </p:sp>
      <p:pic>
        <p:nvPicPr>
          <p:cNvPr id="2" name="Picture 2" descr="C:\Users\user\Downloads\seafood-fish-market-restaurant-png-favpng-zDaMA7U0f3HYXDSYXhCBKXVuK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3276600"/>
            <a:ext cx="2286000" cy="2108024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3581400" y="533400"/>
            <a:ext cx="2819400" cy="33877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endParaRPr lang="en-US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US" sz="1200" dirty="0">
              <a:cs typeface="B Titr" pitchFamily="2" charset="-78"/>
            </a:endParaRPr>
          </a:p>
        </p:txBody>
      </p:sp>
      <p:pic>
        <p:nvPicPr>
          <p:cNvPr id="21" name="Picture 20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762000"/>
            <a:ext cx="2590800" cy="239458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TextBox 21"/>
          <p:cNvSpPr txBox="1"/>
          <p:nvPr/>
        </p:nvSpPr>
        <p:spPr>
          <a:xfrm>
            <a:off x="3733800" y="3124200"/>
            <a:ext cx="25146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sz="1200" dirty="0">
                <a:solidFill>
                  <a:srgbClr val="33CCCC"/>
                </a:solidFill>
                <a:cs typeface="B Titr" pitchFamily="2" charset="-78"/>
              </a:rPr>
              <a:t>● </a:t>
            </a:r>
            <a:r>
              <a:rPr lang="fa-IR" sz="1200" dirty="0">
                <a:cs typeface="B Titr" pitchFamily="2" charset="-78"/>
              </a:rPr>
              <a:t>بیمار در طول روز مجاز به دریافت 3-2 واحد از سبزی های داری پتاسیم کم و متوسط و  1واحد از سبزی های دارای پتاسیم بالا می باشد.</a:t>
            </a:r>
            <a:endParaRPr lang="en-US" sz="1200" dirty="0">
              <a:cs typeface="B Titr" pitchFamily="2" charset="-78"/>
            </a:endParaRPr>
          </a:p>
          <a:p>
            <a:pPr algn="r"/>
            <a:endParaRPr lang="fa-IR" sz="1200" dirty="0">
              <a:cs typeface="B Titr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28600" y="228600"/>
            <a:ext cx="2971800" cy="6400800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Flowchart: Alternate Process 4"/>
          <p:cNvSpPr/>
          <p:nvPr/>
        </p:nvSpPr>
        <p:spPr>
          <a:xfrm>
            <a:off x="3505200" y="228600"/>
            <a:ext cx="2971800" cy="6400800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Flowchart: Alternate Process 5"/>
          <p:cNvSpPr/>
          <p:nvPr/>
        </p:nvSpPr>
        <p:spPr>
          <a:xfrm>
            <a:off x="6705600" y="228600"/>
            <a:ext cx="2971800" cy="6400800"/>
          </a:xfrm>
          <a:prstGeom prst="flowChartAlternateProcess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TextBox 15"/>
          <p:cNvSpPr txBox="1"/>
          <p:nvPr/>
        </p:nvSpPr>
        <p:spPr>
          <a:xfrm>
            <a:off x="6781800" y="457200"/>
            <a:ext cx="2819400" cy="63248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1600" dirty="0">
                <a:solidFill>
                  <a:schemeClr val="accent5"/>
                </a:solidFill>
                <a:cs typeface="B Titr" pitchFamily="2" charset="-78"/>
              </a:rPr>
              <a:t>● </a:t>
            </a:r>
            <a:r>
              <a:rPr lang="fa-IR" sz="1200" dirty="0">
                <a:cs typeface="B Titr" pitchFamily="2" charset="-78"/>
              </a:rPr>
              <a:t>از اضافه کردن نمک به غذاها خودداری کند و میزان مصرف نمک را بر اساس رژیم غذایی خود تنظیم نماید. جهت خوش طعم نمودن غذا می توان از </a:t>
            </a:r>
            <a:r>
              <a:rPr lang="fa-IR" sz="1200" u="sng" dirty="0">
                <a:cs typeface="B Titr" pitchFamily="2" charset="-78"/>
              </a:rPr>
              <a:t>آبلیمو</a:t>
            </a:r>
            <a:r>
              <a:rPr lang="fa-IR" sz="1200" dirty="0">
                <a:cs typeface="B Titr" pitchFamily="2" charset="-78"/>
              </a:rPr>
              <a:t> استفاده کرد .</a:t>
            </a:r>
            <a:r>
              <a:rPr lang="fa-IR" sz="1200" dirty="0"/>
              <a:t> </a:t>
            </a:r>
            <a:r>
              <a:rPr lang="fa-IR" sz="1200" dirty="0">
                <a:cs typeface="B Titr" pitchFamily="2" charset="-78"/>
              </a:rPr>
              <a:t>برای کاهش نمک پنیر می توان از شب قبل آن را در آب نگهداری کرد و قبل از مصرف با آب شست.</a:t>
            </a: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400" dirty="0">
                <a:solidFill>
                  <a:schemeClr val="accent5"/>
                </a:solidFill>
                <a:cs typeface="B Titr" pitchFamily="2" charset="-78"/>
              </a:rPr>
              <a:t>●</a:t>
            </a:r>
            <a:r>
              <a:rPr lang="fa-IR" sz="1200" dirty="0">
                <a:solidFill>
                  <a:schemeClr val="accent5"/>
                </a:solidFill>
                <a:cs typeface="B Titr" pitchFamily="2" charset="-78"/>
              </a:rPr>
              <a:t> </a:t>
            </a:r>
            <a:r>
              <a:rPr lang="fa-IR" sz="1200" dirty="0">
                <a:cs typeface="B Titr" pitchFamily="2" charset="-78"/>
              </a:rPr>
              <a:t>از مصرف غذاهای آماده پر نمک، کنسروها، سوسیس، کالباس، همبرگر، چیپس، پفک ، گوشت های آماده، ترشیجات، پنیر شور، کشک، سس، آبگوشت، مغزها (پسته، فندق، تخمه، کنجد، گردو و ...) حبوبات، سویا، نان سبوس دار، بیسکویت سبوس دار، لبنیات، بستنی، دل، قلوه، جگر، مغز، نوشابه خصوصا سیاه، آب خورش، آب کمپوت و ... جدا پرهیز نماید. این مواد را می توان به میزان بسیار محدود 30 الی 45 دقیقه قبل از دیالیز مصرف نمود.</a:t>
            </a:r>
            <a:endParaRPr lang="en-US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</p:txBody>
      </p:sp>
      <p:pic>
        <p:nvPicPr>
          <p:cNvPr id="2050" name="Picture 2" descr="C:\Users\user\Downloads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2362200"/>
            <a:ext cx="1371600" cy="1371600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3657600" y="487025"/>
            <a:ext cx="2819400" cy="66018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1400" dirty="0">
                <a:solidFill>
                  <a:srgbClr val="33CCCC"/>
                </a:solidFill>
                <a:cs typeface="B Titr" pitchFamily="2" charset="-78"/>
              </a:rPr>
              <a:t>● </a:t>
            </a:r>
            <a:r>
              <a:rPr lang="fa-IR" sz="1200" dirty="0">
                <a:cs typeface="B Titr" pitchFamily="2" charset="-78"/>
              </a:rPr>
              <a:t>میزان مایعات مصرفی مجاز در طول روز برابر است با " </a:t>
            </a:r>
            <a:r>
              <a:rPr lang="fa-IR" sz="1200" u="sng" dirty="0">
                <a:cs typeface="B Titr" pitchFamily="2" charset="-78"/>
              </a:rPr>
              <a:t>حجم مایعات دفع شده از طریق ادرار + 700 الی 1000 سی سی</a:t>
            </a:r>
            <a:r>
              <a:rPr lang="fa-IR" sz="1200" dirty="0">
                <a:cs typeface="B Titr" pitchFamily="2" charset="-78"/>
              </a:rPr>
              <a:t> ". در محاسبات فوق باید آب موجود در میوه ها و غذاها را نیز در نظر گرفت.( میوه ها تا 90 درصد، نان تا 10 درصد و گوشت حدودا 6 درصد آب دارد .</a:t>
            </a: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400" dirty="0">
                <a:solidFill>
                  <a:srgbClr val="33CCCC"/>
                </a:solidFill>
                <a:cs typeface="B Titr" pitchFamily="2" charset="-78"/>
              </a:rPr>
              <a:t>●</a:t>
            </a:r>
            <a:r>
              <a:rPr lang="fa-IR" sz="1200" dirty="0">
                <a:cs typeface="B Titr" pitchFamily="2" charset="-78"/>
              </a:rPr>
              <a:t> در صورت تشنگی زیاد، ادم و افزایش وزن بیش از 5/. تا 1 کیلوگرم بین دیالیزها باید مایعات و سدیم رژیم غذایی را کاهش داد. </a:t>
            </a:r>
            <a:r>
              <a:rPr lang="fa-IR" sz="1200" u="sng" dirty="0">
                <a:cs typeface="B Titr" pitchFamily="2" charset="-78"/>
              </a:rPr>
              <a:t>عدس</a:t>
            </a:r>
            <a:r>
              <a:rPr lang="fa-IR" sz="1200" dirty="0">
                <a:cs typeface="B Titr" pitchFamily="2" charset="-78"/>
              </a:rPr>
              <a:t>، </a:t>
            </a:r>
            <a:r>
              <a:rPr lang="fa-IR" sz="1200" u="sng" dirty="0">
                <a:cs typeface="B Titr" pitchFamily="2" charset="-78"/>
              </a:rPr>
              <a:t>اسفناج</a:t>
            </a:r>
            <a:r>
              <a:rPr lang="fa-IR" sz="1200" dirty="0">
                <a:cs typeface="B Titr" pitchFamily="2" charset="-78"/>
              </a:rPr>
              <a:t> و </a:t>
            </a:r>
            <a:r>
              <a:rPr lang="fa-IR" sz="1200" u="sng" dirty="0">
                <a:cs typeface="B Titr" pitchFamily="2" charset="-78"/>
              </a:rPr>
              <a:t>کلم سبز</a:t>
            </a:r>
            <a:r>
              <a:rPr lang="fa-IR" sz="1200" dirty="0">
                <a:cs typeface="B Titr" pitchFamily="2" charset="-78"/>
              </a:rPr>
              <a:t> سدیم بالایی دارند.</a:t>
            </a:r>
          </a:p>
          <a:p>
            <a:pPr algn="just" rtl="1">
              <a:lnSpc>
                <a:spcPct val="150000"/>
              </a:lnSpc>
            </a:pPr>
            <a:r>
              <a:rPr lang="fa-IR" sz="1400" dirty="0">
                <a:solidFill>
                  <a:srgbClr val="33CCCC"/>
                </a:solidFill>
                <a:cs typeface="B Titr" pitchFamily="2" charset="-78"/>
              </a:rPr>
              <a:t>● </a:t>
            </a:r>
            <a:r>
              <a:rPr lang="fa-IR" sz="1200" dirty="0">
                <a:cs typeface="B Titr" pitchFamily="2" charset="-78"/>
              </a:rPr>
              <a:t>چند راه کاهش میزان سطح پتاسیم میوه و سبزی : </a:t>
            </a:r>
            <a:r>
              <a:rPr lang="fa-IR" sz="1200" u="sng" dirty="0">
                <a:cs typeface="B Titr" pitchFamily="2" charset="-78"/>
              </a:rPr>
              <a:t>1-</a:t>
            </a:r>
            <a:r>
              <a:rPr lang="fa-IR" sz="1200" dirty="0">
                <a:cs typeface="B Titr" pitchFamily="2" charset="-78"/>
              </a:rPr>
              <a:t> خیساندن سبزی و میوه پوست کنده در آب و دور ریختن آب آن </a:t>
            </a:r>
            <a:r>
              <a:rPr lang="fa-IR" sz="1200" u="sng" dirty="0">
                <a:cs typeface="B Titr" pitchFamily="2" charset="-78"/>
              </a:rPr>
              <a:t>2-</a:t>
            </a:r>
            <a:r>
              <a:rPr lang="fa-IR" sz="1200" dirty="0">
                <a:cs typeface="B Titr" pitchFamily="2" charset="-78"/>
              </a:rPr>
              <a:t> آب پز کردن میوه ها و سبزی خورد شده و دور ریختن آب آن</a:t>
            </a:r>
            <a:endParaRPr lang="en-US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US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US" sz="1200" dirty="0">
              <a:cs typeface="B Titr" pitchFamily="2" charset="-78"/>
            </a:endParaRPr>
          </a:p>
        </p:txBody>
      </p:sp>
      <p:pic>
        <p:nvPicPr>
          <p:cNvPr id="2052" name="Picture 4" descr="C:\Users\user\Downloads\cc-measuring-c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2209800"/>
            <a:ext cx="2667000" cy="19812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304800" y="533400"/>
            <a:ext cx="2819400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1200" u="sng" dirty="0">
                <a:cs typeface="B Titr" pitchFamily="2" charset="-78"/>
              </a:rPr>
              <a:t>3-</a:t>
            </a:r>
            <a:r>
              <a:rPr lang="fa-IR" sz="1200" dirty="0">
                <a:cs typeface="B Titr" pitchFamily="2" charset="-78"/>
              </a:rPr>
              <a:t> پوست کنی سیب زمینی و خیساندن آن در آب به مدت 8 ساعت قبل از مصرف</a:t>
            </a: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fa-IR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400" dirty="0">
                <a:solidFill>
                  <a:srgbClr val="33CCCC"/>
                </a:solidFill>
                <a:cs typeface="B Titr" pitchFamily="2" charset="-78"/>
              </a:rPr>
              <a:t>●</a:t>
            </a:r>
            <a:r>
              <a:rPr lang="fa-IR" sz="1200" dirty="0">
                <a:cs typeface="B Titr" pitchFamily="2" charset="-78"/>
              </a:rPr>
              <a:t> بالا رفتن فسفر سرم در بیماران کلیوی منجر به رسوب آن در بافت ها، بیماری های استخوانی و خارش پوست می شود.  این ریز مغذی از طریق همودیالیز کم نمی شود و باید منابع غذایی آن ( شیر و ماست حداکثر نصف لیوان ، پنیر حداکثر 30 گرم، گوشت، تخم مرغ، مغزها خصوصا بادام، عدس، لوبیا، نخود، جگر، کاکائو، نوشابه و سبزیجات) را محدود کرد.</a:t>
            </a:r>
            <a:endParaRPr lang="en-US" sz="1200" dirty="0">
              <a:cs typeface="B Titr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US" sz="1200" dirty="0">
              <a:cs typeface="B Titr" pitchFamily="2" charset="-78"/>
            </a:endParaRPr>
          </a:p>
        </p:txBody>
      </p:sp>
      <p:pic>
        <p:nvPicPr>
          <p:cNvPr id="2053" name="Picture 5" descr="C:\Users\user\Downloads\70689029-boiling-fruit-to-make-rhubarb-and-gooseberry-homemade-jam- (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295400"/>
            <a:ext cx="2667000" cy="24145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578</Words>
  <Application>Microsoft Office PowerPoint</Application>
  <PresentationFormat>A4 Paper (210x297 mm)</PresentationFormat>
  <Paragraphs>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17</cp:revision>
  <dcterms:created xsi:type="dcterms:W3CDTF">2006-08-16T00:00:00Z</dcterms:created>
  <dcterms:modified xsi:type="dcterms:W3CDTF">2024-05-16T05:49:11Z</dcterms:modified>
</cp:coreProperties>
</file>